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AE3C"/>
    <a:srgbClr val="2788C5"/>
    <a:srgbClr val="273490"/>
    <a:srgbClr val="112E4C"/>
    <a:srgbClr val="605AD6"/>
    <a:srgbClr val="547BFE"/>
    <a:srgbClr val="587384"/>
    <a:srgbClr val="F07877"/>
    <a:srgbClr val="006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-660" y="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07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09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0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4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3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6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3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6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76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641" y="669897"/>
            <a:ext cx="2717359" cy="289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8118" y="2331875"/>
            <a:ext cx="641073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КАФЕДРА  </a:t>
            </a:r>
          </a:p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ПЕДАГОГІКИ  ВИЩОЇ ШКОЛИ</a:t>
            </a:r>
            <a:endParaRPr lang="en-US" sz="3600" b="1" dirty="0" smtClean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  <a:p>
            <a:pPr algn="ctr"/>
            <a:endParaRPr lang="en-US" sz="1400" b="1" dirty="0" smtClean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  <a:p>
            <a:pPr algn="ctr"/>
            <a:r>
              <a:rPr lang="ru-RU" sz="3600" b="1" dirty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ДИСЦИПЛІНА </a:t>
            </a:r>
            <a:endParaRPr lang="ru-RU" sz="3600" b="1" dirty="0" smtClean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„ПЕДАГОГІЧНІ ТЕХНОЛОГІЇ В ПРОФЕСІЙНІЙ ДІЯЛЬНОСТІ ПЕДАГОГА-ТЬЮТОРА”</a:t>
            </a:r>
            <a:endParaRPr lang="ru-RU" sz="3600" b="1" dirty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06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685" y="954157"/>
            <a:ext cx="7269480" cy="987552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Дисципліна „Педагогічні технології в професійній діяльності педагога-тьютора”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2014538" y="2057400"/>
            <a:ext cx="5068887" cy="530225"/>
            <a:chOff x="1269" y="1296"/>
            <a:chExt cx="3193" cy="334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7" name="Group 55"/>
            <p:cNvGrpSpPr>
              <a:grpSpLocks/>
            </p:cNvGrpSpPr>
            <p:nvPr/>
          </p:nvGrpSpPr>
          <p:grpSpPr bwMode="auto">
            <a:xfrm>
              <a:off x="1269" y="1324"/>
              <a:ext cx="266" cy="298"/>
              <a:chOff x="1415" y="1276"/>
              <a:chExt cx="266" cy="298"/>
            </a:xfrm>
          </p:grpSpPr>
          <p:grpSp>
            <p:nvGrpSpPr>
              <p:cNvPr id="8" name="Group 56"/>
              <p:cNvGrpSpPr>
                <a:grpSpLocks/>
              </p:cNvGrpSpPr>
              <p:nvPr/>
            </p:nvGrpSpPr>
            <p:grpSpPr bwMode="auto">
              <a:xfrm>
                <a:off x="1415" y="1276"/>
                <a:ext cx="266" cy="298"/>
                <a:chOff x="1415" y="1276"/>
                <a:chExt cx="266" cy="298"/>
              </a:xfrm>
            </p:grpSpPr>
            <p:pic>
              <p:nvPicPr>
                <p:cNvPr id="10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" name="Oval 5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rgbClr val="FF990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>
                        <a:gamma/>
                        <a:shade val="63529"/>
                        <a:invGamma/>
                      </a:srgbClr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13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" name="Text Box 61"/>
              <p:cNvSpPr txBox="1">
                <a:spLocks noChangeArrowheads="1"/>
              </p:cNvSpPr>
              <p:nvPr/>
            </p:nvSpPr>
            <p:spPr bwMode="gray">
              <a:xfrm>
                <a:off x="1441" y="12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4" name="Group 93"/>
          <p:cNvGrpSpPr>
            <a:grpSpLocks/>
          </p:cNvGrpSpPr>
          <p:nvPr/>
        </p:nvGrpSpPr>
        <p:grpSpPr bwMode="auto">
          <a:xfrm>
            <a:off x="2012950" y="2819400"/>
            <a:ext cx="5070475" cy="549275"/>
            <a:chOff x="1268" y="1776"/>
            <a:chExt cx="3194" cy="346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gray">
            <a:xfrm>
              <a:off x="1525" y="1824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17" name="Group 62"/>
            <p:cNvGrpSpPr>
              <a:grpSpLocks/>
            </p:cNvGrpSpPr>
            <p:nvPr/>
          </p:nvGrpSpPr>
          <p:grpSpPr bwMode="auto">
            <a:xfrm>
              <a:off x="1268" y="1824"/>
              <a:ext cx="266" cy="298"/>
              <a:chOff x="1414" y="1776"/>
              <a:chExt cx="266" cy="298"/>
            </a:xfrm>
          </p:grpSpPr>
          <p:grpSp>
            <p:nvGrpSpPr>
              <p:cNvPr id="18" name="Group 63"/>
              <p:cNvGrpSpPr>
                <a:grpSpLocks/>
              </p:cNvGrpSpPr>
              <p:nvPr/>
            </p:nvGrpSpPr>
            <p:grpSpPr bwMode="auto">
              <a:xfrm>
                <a:off x="1414" y="1776"/>
                <a:ext cx="266" cy="298"/>
                <a:chOff x="1415" y="1276"/>
                <a:chExt cx="266" cy="298"/>
              </a:xfrm>
            </p:grpSpPr>
            <p:pic>
              <p:nvPicPr>
                <p:cNvPr id="20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FCF71A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>
                        <a:gamma/>
                        <a:shade val="63529"/>
                        <a:invGamma/>
                      </a:srgbClr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23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9" name="Text Box 68"/>
              <p:cNvSpPr txBox="1">
                <a:spLocks noChangeArrowheads="1"/>
              </p:cNvSpPr>
              <p:nvPr/>
            </p:nvSpPr>
            <p:spPr bwMode="gray">
              <a:xfrm>
                <a:off x="1440" y="17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4" name="Group 94"/>
          <p:cNvGrpSpPr>
            <a:grpSpLocks/>
          </p:cNvGrpSpPr>
          <p:nvPr/>
        </p:nvGrpSpPr>
        <p:grpSpPr bwMode="auto">
          <a:xfrm>
            <a:off x="2016125" y="3567113"/>
            <a:ext cx="5067300" cy="547687"/>
            <a:chOff x="1270" y="2247"/>
            <a:chExt cx="3192" cy="345"/>
          </a:xfrm>
        </p:grpSpPr>
        <p:sp>
          <p:nvSpPr>
            <p:cNvPr id="25" name="AutoShape 23"/>
            <p:cNvSpPr>
              <a:spLocks noChangeArrowheads="1"/>
            </p:cNvSpPr>
            <p:nvPr/>
          </p:nvSpPr>
          <p:spPr bwMode="gray">
            <a:xfrm>
              <a:off x="1422" y="224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gray">
            <a:xfrm>
              <a:off x="1525" y="2295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27" name="Group 69"/>
            <p:cNvGrpSpPr>
              <a:grpSpLocks/>
            </p:cNvGrpSpPr>
            <p:nvPr/>
          </p:nvGrpSpPr>
          <p:grpSpPr bwMode="auto">
            <a:xfrm>
              <a:off x="1270" y="2294"/>
              <a:ext cx="266" cy="298"/>
              <a:chOff x="1416" y="2246"/>
              <a:chExt cx="266" cy="298"/>
            </a:xfrm>
          </p:grpSpPr>
          <p:sp>
            <p:nvSpPr>
              <p:cNvPr id="28" name="Text Box 70"/>
              <p:cNvSpPr txBox="1">
                <a:spLocks noChangeArrowheads="1"/>
              </p:cNvSpPr>
              <p:nvPr/>
            </p:nvSpPr>
            <p:spPr bwMode="gray">
              <a:xfrm>
                <a:off x="1435" y="226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  <p:grpSp>
            <p:nvGrpSpPr>
              <p:cNvPr id="29" name="Group 71"/>
              <p:cNvGrpSpPr>
                <a:grpSpLocks/>
              </p:cNvGrpSpPr>
              <p:nvPr/>
            </p:nvGrpSpPr>
            <p:grpSpPr bwMode="auto">
              <a:xfrm>
                <a:off x="1416" y="2246"/>
                <a:ext cx="266" cy="298"/>
                <a:chOff x="1415" y="1276"/>
                <a:chExt cx="266" cy="298"/>
              </a:xfrm>
            </p:grpSpPr>
            <p:pic>
              <p:nvPicPr>
                <p:cNvPr id="31" name="Picture 7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2" name="Oval 73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/>
                    </a:gs>
                    <a:gs pos="100000">
                      <a:srgbClr val="10E47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" name="Oval 74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>
                        <a:gamma/>
                        <a:shade val="63529"/>
                        <a:invGamma/>
                      </a:srgbClr>
                    </a:gs>
                    <a:gs pos="100000">
                      <a:srgbClr val="10E47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34" name="Picture 75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0" name="Text Box 76"/>
              <p:cNvSpPr txBox="1">
                <a:spLocks noChangeArrowheads="1"/>
              </p:cNvSpPr>
              <p:nvPr/>
            </p:nvSpPr>
            <p:spPr bwMode="gray">
              <a:xfrm>
                <a:off x="1442" y="22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35" name="Group 95"/>
          <p:cNvGrpSpPr>
            <a:grpSpLocks/>
          </p:cNvGrpSpPr>
          <p:nvPr/>
        </p:nvGrpSpPr>
        <p:grpSpPr bwMode="auto">
          <a:xfrm>
            <a:off x="2052707" y="4339052"/>
            <a:ext cx="5070475" cy="547687"/>
            <a:chOff x="1268" y="2727"/>
            <a:chExt cx="3194" cy="345"/>
          </a:xfrm>
        </p:grpSpPr>
        <p:sp>
          <p:nvSpPr>
            <p:cNvPr id="36" name="AutoShape 33"/>
            <p:cNvSpPr>
              <a:spLocks noChangeArrowheads="1"/>
            </p:cNvSpPr>
            <p:nvPr/>
          </p:nvSpPr>
          <p:spPr bwMode="gray">
            <a:xfrm>
              <a:off x="1422" y="272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7" name="Text Box 41"/>
            <p:cNvSpPr txBox="1">
              <a:spLocks noChangeArrowheads="1"/>
            </p:cNvSpPr>
            <p:nvPr/>
          </p:nvSpPr>
          <p:spPr bwMode="gray">
            <a:xfrm>
              <a:off x="1525" y="277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38" name="Group 77"/>
            <p:cNvGrpSpPr>
              <a:grpSpLocks/>
            </p:cNvGrpSpPr>
            <p:nvPr/>
          </p:nvGrpSpPr>
          <p:grpSpPr bwMode="auto">
            <a:xfrm>
              <a:off x="1268" y="2774"/>
              <a:ext cx="266" cy="298"/>
              <a:chOff x="1414" y="2726"/>
              <a:chExt cx="266" cy="298"/>
            </a:xfrm>
          </p:grpSpPr>
          <p:sp>
            <p:nvSpPr>
              <p:cNvPr id="39" name="Text Box 78"/>
              <p:cNvSpPr txBox="1">
                <a:spLocks noChangeArrowheads="1"/>
              </p:cNvSpPr>
              <p:nvPr/>
            </p:nvSpPr>
            <p:spPr bwMode="gray">
              <a:xfrm>
                <a:off x="1435" y="274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  <p:grpSp>
            <p:nvGrpSpPr>
              <p:cNvPr id="40" name="Group 79"/>
              <p:cNvGrpSpPr>
                <a:grpSpLocks/>
              </p:cNvGrpSpPr>
              <p:nvPr/>
            </p:nvGrpSpPr>
            <p:grpSpPr bwMode="auto">
              <a:xfrm>
                <a:off x="1414" y="2726"/>
                <a:ext cx="266" cy="298"/>
                <a:chOff x="1415" y="1276"/>
                <a:chExt cx="266" cy="298"/>
              </a:xfrm>
            </p:grpSpPr>
            <p:pic>
              <p:nvPicPr>
                <p:cNvPr id="42" name="Picture 80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3" name="Oval 81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/>
                    </a:gs>
                    <a:gs pos="100000">
                      <a:srgbClr val="CA55F9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4" name="Oval 82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>
                        <a:gamma/>
                        <a:shade val="63529"/>
                        <a:invGamma/>
                      </a:srgbClr>
                    </a:gs>
                    <a:gs pos="100000">
                      <a:srgbClr val="CA55F9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45" name="Picture 83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41" name="Text Box 84"/>
              <p:cNvSpPr txBox="1">
                <a:spLocks noChangeArrowheads="1"/>
              </p:cNvSpPr>
              <p:nvPr/>
            </p:nvSpPr>
            <p:spPr bwMode="gray">
              <a:xfrm>
                <a:off x="1440" y="274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46" name="Group 96"/>
          <p:cNvGrpSpPr>
            <a:grpSpLocks/>
          </p:cNvGrpSpPr>
          <p:nvPr/>
        </p:nvGrpSpPr>
        <p:grpSpPr bwMode="auto">
          <a:xfrm>
            <a:off x="2063820" y="5103018"/>
            <a:ext cx="5064125" cy="547687"/>
            <a:chOff x="1268" y="3207"/>
            <a:chExt cx="3190" cy="345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521" y="325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49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50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52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53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4D98E3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4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>
                        <a:gamma/>
                        <a:shade val="63529"/>
                        <a:invGamma/>
                      </a:srgbClr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55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1" name="Text Box 91"/>
              <p:cNvSpPr txBox="1">
                <a:spLocks noChangeArrowheads="1"/>
              </p:cNvSpPr>
              <p:nvPr/>
            </p:nvSpPr>
            <p:spPr bwMode="gray">
              <a:xfrm>
                <a:off x="1440" y="322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5</a:t>
                </a:r>
              </a:p>
            </p:txBody>
          </p:sp>
        </p:grpSp>
      </p:grpSp>
      <p:sp>
        <p:nvSpPr>
          <p:cNvPr id="56" name="Прямоугольник 55"/>
          <p:cNvSpPr/>
          <p:nvPr/>
        </p:nvSpPr>
        <p:spPr>
          <a:xfrm>
            <a:off x="2880734" y="2019822"/>
            <a:ext cx="32589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факультет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гуманітарної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та економічної освіти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372678" y="2793349"/>
            <a:ext cx="23037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кафедра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педагогіки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вищої школи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130407" y="3552001"/>
            <a:ext cx="28357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спеціальність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011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Освітні, педагогічні науки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452654" y="427105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освітньо-професійна програма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Педагогіка вищої школи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499478" y="5008824"/>
            <a:ext cx="22292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рівень вищої освіти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другий (магістерський)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47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59" y="1510746"/>
            <a:ext cx="8145714" cy="5108715"/>
          </a:xfrm>
        </p:spPr>
        <p:txBody>
          <a:bodyPr>
            <a:norm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Викладач: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Топольник Яна Володимирівна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доктор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педагогічних наук,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професор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профайл викладача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www.slavdpu.dn.ua/index.php/kafedra-pedahohiky-vyshchoi-shkoly/sklad-kafedri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yannetkatop@gmail.com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сторінка курсу в Moodle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http://ddpu.edu.ua:9090/moodle/enrol/index.php?id=1156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розклад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консультацій: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вівторок 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13.10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14.30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rgbClr val="E3AE3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5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467" y="1424970"/>
            <a:ext cx="839657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Анотація до дисципліни:</a:t>
            </a:r>
            <a:r>
              <a:rPr lang="uk-UA" sz="2400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i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000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u="sng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Об’єкт вивчення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− процес розвитку інноваційного мислення майбутнього викладача,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педагога-тьютора.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Предмет вивчення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передумови виникнення та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розвиток педагогічної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інноватики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особливості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інноваційної педагогічної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діяльності;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продукти та форми інноваційної діяльності педагога-тьютора;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готовність педагога-тьютора до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інноваційної діяльності;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особистісно зорієнтоване навчання і виховання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сучасні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виховні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сучасні навчальні технології; виховна система; авторські школи України та країн Європи.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Форма контролю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− залік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227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662" y="1504903"/>
            <a:ext cx="856355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 algn="just"/>
            <a:r>
              <a:rPr lang="uk-UA" sz="1700" b="1" i="1" dirty="0" smtClean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uk-UA" sz="1700" b="1" i="1" dirty="0">
                <a:latin typeface="Times New Roman" pitchFamily="18" charset="0"/>
                <a:cs typeface="Times New Roman" pitchFamily="18" charset="0"/>
              </a:rPr>
              <a:t>вивчення </a:t>
            </a:r>
            <a:r>
              <a:rPr lang="uk-UA" sz="1700" b="1" i="1" dirty="0" smtClean="0">
                <a:latin typeface="Times New Roman" pitchFamily="18" charset="0"/>
                <a:cs typeface="Times New Roman" pitchFamily="18" charset="0"/>
              </a:rPr>
              <a:t>дисципліни: 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розвиток творчого мислення та професійної компетентності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здобувачів 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у галузі освіти шляхом формування умінь вирішувати нові професійні завдання, зокрема, завдання дослідження, проектування, управління та експертизи у сфері освітніх технологій.</a:t>
            </a:r>
            <a:endParaRPr lang="uk-UA" sz="1700" dirty="0" smtClean="0"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endParaRPr lang="uk-UA" sz="17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uk-UA" sz="1700" b="1" i="1" dirty="0" smtClean="0">
                <a:latin typeface="Times New Roman" pitchFamily="18" charset="0"/>
                <a:cs typeface="Times New Roman" pitchFamily="18" charset="0"/>
              </a:rPr>
              <a:t>Основні завдання: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компетентності, які будуть сформовані у здобувачів за результатами вивчення: </a:t>
            </a:r>
          </a:p>
          <a:p>
            <a:pPr algn="just"/>
            <a:r>
              <a:rPr lang="uk-UA" sz="1700" b="1" i="1" dirty="0" smtClean="0">
                <a:latin typeface="Times New Roman" pitchFamily="18" charset="0"/>
                <a:cs typeface="Times New Roman" pitchFamily="18" charset="0"/>
              </a:rPr>
              <a:t>загальні:</a:t>
            </a:r>
          </a:p>
          <a:p>
            <a:pPr algn="just"/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ЗК 3. Здатність вчитися і оволодівати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сучасними знаннями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ЗК 4.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Здатність до пошуку, оброблення та аналізу інформації з різних джерел.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ЗК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Здатність застосовувати softskills-навички в практичних ситуаціях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700" b="1" i="1" dirty="0" smtClean="0">
                <a:latin typeface="Times New Roman" pitchFamily="18" charset="0"/>
                <a:cs typeface="Times New Roman" pitchFamily="18" charset="0"/>
              </a:rPr>
              <a:t>фахові: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ФК</a:t>
            </a:r>
            <a:r>
              <a:rPr lang="uk-UA" sz="1600" dirty="0"/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Уміння розпізнавати та враховувати різноманітність осіб, здійснювати індивідуаль-ний супровід в освітньому процесі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ФК 3.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Обізнаність з різними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контекстами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яких може відбуватися навчання.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ФК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Обізнаність з різними рівнями суб’єкт-суб’єктної взаємодії учасників освітнього процесу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ФК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Здатність до консультування з питань освітньої теорії і практики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77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490" y="1693375"/>
            <a:ext cx="860331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Очікувані результати навчання:</a:t>
            </a:r>
          </a:p>
          <a:p>
            <a:pPr marL="715963" indent="-715963">
              <a:lnSpc>
                <a:spcPct val="150000"/>
              </a:lnSpc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ПРН 1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Здійснювати пошук, опрацювання та аналіз професійно-важливих знань із різних джерел із використанням сучасних інформаційно-комунікаційних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технологій.</a:t>
            </a:r>
          </a:p>
          <a:p>
            <a:pPr marL="715963" indent="-715963">
              <a:lnSpc>
                <a:spcPct val="150000"/>
              </a:lnSpc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ПРН 4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Розробляти програми соціально-педагогічних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інтервенцій.</a:t>
            </a:r>
          </a:p>
          <a:p>
            <a:pPr marL="715963" indent="-715963">
              <a:lnSpc>
                <a:spcPct val="150000"/>
              </a:lnSpc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ПРН 10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Здійснювати адаптацію та модифікацію існуючих наукових підходів до конкретних ситуацій професійної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110240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0689" y="1804946"/>
            <a:ext cx="80228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1700" b="1" i="1" dirty="0">
                <a:latin typeface="Times New Roman" pitchFamily="18" charset="0"/>
                <a:cs typeface="Times New Roman" pitchFamily="18" charset="0"/>
              </a:rPr>
              <a:t>Інформаційний обсяг навчальної дисципліни</a:t>
            </a:r>
            <a:r>
              <a:rPr lang="uk-UA" sz="17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ru-RU" sz="5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1700" dirty="0" smtClean="0">
                <a:latin typeface="Times New Roman"/>
                <a:ea typeface="Times New Roman"/>
              </a:rPr>
              <a:t>Інноваційна діяльність </a:t>
            </a:r>
            <a:r>
              <a:rPr lang="ru-RU" sz="1700" dirty="0" smtClean="0">
                <a:latin typeface="Times New Roman"/>
                <a:ea typeface="Times New Roman"/>
              </a:rPr>
              <a:t>педагога</a:t>
            </a:r>
            <a:r>
              <a:rPr lang="uk-UA" sz="1700" dirty="0">
                <a:latin typeface="Times New Roman"/>
                <a:ea typeface="Times New Roman"/>
              </a:rPr>
              <a:t>-тьютора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  <a:p>
            <a:pPr marL="268288" lvl="0" indent="-268288">
              <a:lnSpc>
                <a:spcPct val="150000"/>
              </a:lnSpc>
            </a:pP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1700" dirty="0" smtClean="0">
                <a:latin typeface="Times New Roman"/>
                <a:ea typeface="Times New Roman"/>
              </a:rPr>
              <a:t>Особистісно зорієнтоване навчання та виховання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  <a:p>
            <a:pPr marL="268288" lvl="0" indent="-268288">
              <a:lnSpc>
                <a:spcPct val="150000"/>
              </a:lnSpc>
            </a:pP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1700" dirty="0">
                <a:latin typeface="Times New Roman"/>
                <a:ea typeface="Times New Roman"/>
              </a:rPr>
              <a:t>Виховні технології (традиційна (пояснювально-ілюстративна) педагогічна </a:t>
            </a:r>
            <a:r>
              <a:rPr lang="uk-UA" sz="1700" dirty="0" smtClean="0">
                <a:latin typeface="Times New Roman"/>
                <a:ea typeface="Times New Roman"/>
              </a:rPr>
              <a:t>технологія; </a:t>
            </a:r>
            <a:r>
              <a:rPr lang="uk-UA" sz="1700" dirty="0">
                <a:latin typeface="Times New Roman"/>
                <a:ea typeface="Times New Roman"/>
              </a:rPr>
              <a:t>технологія педагогічної підтримки</a:t>
            </a:r>
            <a:r>
              <a:rPr lang="uk-UA" sz="1700" dirty="0" smtClean="0">
                <a:latin typeface="Times New Roman"/>
                <a:ea typeface="Times New Roman"/>
              </a:rPr>
              <a:t>; педагогіка </a:t>
            </a:r>
            <a:r>
              <a:rPr lang="uk-UA" sz="1700" dirty="0">
                <a:latin typeface="Times New Roman"/>
                <a:ea typeface="Times New Roman"/>
              </a:rPr>
              <a:t>співробітництва</a:t>
            </a:r>
            <a:r>
              <a:rPr lang="uk-UA" sz="1700" dirty="0" smtClean="0">
                <a:latin typeface="Times New Roman"/>
                <a:ea typeface="Times New Roman"/>
              </a:rPr>
              <a:t>; технологія </a:t>
            </a:r>
            <a:r>
              <a:rPr lang="uk-UA" sz="1700" dirty="0">
                <a:latin typeface="Times New Roman"/>
                <a:ea typeface="Times New Roman"/>
              </a:rPr>
              <a:t>«Створення ситуації успіху</a:t>
            </a:r>
            <a:r>
              <a:rPr lang="uk-UA" sz="1700" dirty="0" smtClean="0">
                <a:latin typeface="Times New Roman"/>
                <a:ea typeface="Times New Roman"/>
              </a:rPr>
              <a:t>»; технологія </a:t>
            </a:r>
            <a:r>
              <a:rPr lang="uk-UA" sz="1700" dirty="0">
                <a:latin typeface="Times New Roman"/>
                <a:ea typeface="Times New Roman"/>
              </a:rPr>
              <a:t>колективного творчого виховання</a:t>
            </a:r>
            <a:r>
              <a:rPr lang="uk-UA" sz="1700" dirty="0" smtClean="0">
                <a:latin typeface="Times New Roman"/>
                <a:ea typeface="Times New Roman"/>
              </a:rPr>
              <a:t>; технології </a:t>
            </a:r>
            <a:r>
              <a:rPr lang="uk-UA" sz="1700" dirty="0">
                <a:latin typeface="Times New Roman"/>
                <a:ea typeface="Times New Roman"/>
              </a:rPr>
              <a:t>формування творчої </a:t>
            </a:r>
            <a:r>
              <a:rPr lang="uk-UA" sz="1700" dirty="0" smtClean="0">
                <a:latin typeface="Times New Roman"/>
                <a:ea typeface="Times New Roman"/>
              </a:rPr>
              <a:t>особистості)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68288" lvl="0" indent="-268288">
              <a:lnSpc>
                <a:spcPct val="150000"/>
              </a:lnSpc>
            </a:pP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1700" dirty="0" smtClean="0">
                <a:latin typeface="Times New Roman"/>
                <a:ea typeface="Times New Roman"/>
              </a:rPr>
              <a:t>Навчальні технології (технології розвивального навчання; технології інтерактивного навчання; проєктна технологія; нові інформаційні технології навчання)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68288" lvl="0" indent="-268288">
              <a:lnSpc>
                <a:spcPct val="150000"/>
              </a:lnSpc>
            </a:pP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1700" dirty="0" smtClean="0">
                <a:latin typeface="Times New Roman"/>
                <a:ea typeface="Times New Roman"/>
              </a:rPr>
              <a:t>Системні педагогічні технології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94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</TotalTime>
  <Words>339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Дисципліна „Педагогічні технології в професійній діяльності педагога-тьютора”</vt:lpstr>
      <vt:lpstr>Викладач:  Топольник Яна Володимирівна − доктор педагогічних наук, професор  профайл викладача: http://www.slavdpu.dn.ua/index.php/kafedra-pedahohiky-vyshchoi-shkoly/sklad-kafedri  e-mail − yannetkatop@gmail.com  сторінка курсу в Moodle: http://ddpu.edu.ua:9090/moodle/enrol/index.php?id=1156  розклад консультацій: вівторок з 13.10 до 14.30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Admin</cp:lastModifiedBy>
  <cp:revision>47</cp:revision>
  <dcterms:created xsi:type="dcterms:W3CDTF">2019-10-28T08:40:00Z</dcterms:created>
  <dcterms:modified xsi:type="dcterms:W3CDTF">2021-01-13T00:19:07Z</dcterms:modified>
</cp:coreProperties>
</file>